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59" r:id="rId3"/>
    <p:sldId id="260" r:id="rId4"/>
    <p:sldId id="261" r:id="rId5"/>
    <p:sldId id="262" r:id="rId6"/>
    <p:sldId id="274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MaaCODzpEaHBKMTymLsdJA" hashData="3+hBxL1Znp/CV06qQ48d9BF73b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2D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20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4403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73711C-2A9C-4054-82EC-286FFC0DEE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83A40-F5AE-4586-B8D0-7CE0492349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1C4B1-2D8E-43A4-8034-D75616ED3A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1892D-7137-48F4-BAF3-01F9E4D678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C40D5-276B-4D4D-93C2-8745BE9845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BA201-C59C-4CC7-B39F-785B42DD01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5C41D-FBC6-4348-AFA4-28C09A6D62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C731D-E70F-4D8C-9D72-482F7CFE91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ECF0E-AE38-4C3E-885E-2FABCECDA8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DC579-FB8E-4625-88E7-E445A847EB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168B7-A77D-4019-83F8-074D45C376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1F27149-709A-44E1-867A-E2D6DCB410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solidFill>
                  <a:schemeClr val="folHlink"/>
                </a:solidFill>
              </a:rPr>
              <a:t>APPROCCIO CLINICO</a:t>
            </a:r>
            <a:br>
              <a:rPr lang="it-IT" b="1" smtClean="0">
                <a:solidFill>
                  <a:schemeClr val="folHlink"/>
                </a:solidFill>
              </a:rPr>
            </a:br>
            <a:r>
              <a:rPr lang="it-IT" b="1" smtClean="0">
                <a:solidFill>
                  <a:schemeClr val="folHlink"/>
                </a:solidFill>
              </a:rPr>
              <a:t>  E RIABILITATIVO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/>
          <a:lstStyle/>
          <a:p>
            <a:pPr eaLnBrk="1" hangingPunct="1">
              <a:defRPr/>
            </a:pPr>
            <a:r>
              <a:rPr lang="it-IT" sz="5400" b="1" smtClean="0">
                <a:solidFill>
                  <a:schemeClr val="folHlink"/>
                </a:solidFill>
              </a:rPr>
              <a:t>AL PAZIENTE MIOPATICO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solidFill>
                  <a:schemeClr val="folHlink"/>
                </a:solidFill>
                <a:effectLst/>
              </a:rPr>
              <a:t>Trofismo muscolare</a:t>
            </a:r>
            <a:r>
              <a:rPr lang="it-IT" sz="4000" b="1" smtClean="0">
                <a:solidFill>
                  <a:schemeClr val="folHlink"/>
                </a:solidFill>
                <a:effectLst/>
              </a:rPr>
              <a:t/>
            </a:r>
            <a:br>
              <a:rPr lang="it-IT" sz="4000" b="1" smtClean="0">
                <a:solidFill>
                  <a:schemeClr val="folHlink"/>
                </a:solidFill>
                <a:effectLst/>
              </a:rPr>
            </a:br>
            <a:endParaRPr lang="it-IT" sz="4000" b="1" smtClean="0">
              <a:solidFill>
                <a:schemeClr val="folHlink"/>
              </a:solidFill>
              <a:effectLst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000" b="1" smtClean="0">
                <a:solidFill>
                  <a:schemeClr val="hlink"/>
                </a:solidFill>
                <a:effectLst/>
              </a:rPr>
              <a:t>Ipertrofia: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smtClean="0">
                <a:solidFill>
                  <a:schemeClr val="hlink"/>
                </a:solidFill>
                <a:effectLst/>
              </a:rPr>
              <a:t>	legata ad infiltrazione</a:t>
            </a:r>
            <a:r>
              <a:rPr lang="it-IT" sz="2000" smtClean="0">
                <a:effectLst/>
              </a:rPr>
              <a:t> di grasso e tessuto connettivo più che reale ipertrofia delle fibre.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u="sng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smtClean="0">
                <a:solidFill>
                  <a:schemeClr val="hlink"/>
                </a:solidFill>
                <a:effectLst/>
              </a:rPr>
              <a:t>Pseudoipertrofia:</a:t>
            </a:r>
            <a:r>
              <a:rPr lang="it-IT" sz="2000" smtClean="0">
                <a:effectLst/>
              </a:rPr>
              <a:t> quando l’ipertrofia si associa ad ipostenia. Si oserva in corso di: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smtClean="0">
                <a:effectLst/>
              </a:rPr>
              <a:t>	distrofinopatie (d.m. Duchenne, Becker), a livello dei polpacci.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smtClean="0">
                <a:effectLst/>
              </a:rPr>
              <a:t>	miotonie congenite (Thomsen)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smtClean="0">
                <a:effectLst/>
              </a:rPr>
              <a:t>	distrofie dei cingoli</a:t>
            </a:r>
            <a:endParaRPr lang="it-IT" sz="2000" u="sng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2000" u="sng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smtClean="0">
                <a:solidFill>
                  <a:schemeClr val="hlink"/>
                </a:solidFill>
                <a:effectLst/>
              </a:rPr>
              <a:t>Ipotrofia,</a:t>
            </a:r>
            <a:r>
              <a:rPr lang="it-IT" sz="2000" b="1" smtClean="0">
                <a:solidFill>
                  <a:srgbClr val="F92D6C"/>
                </a:solidFill>
                <a:effectLst/>
              </a:rPr>
              <a:t>  </a:t>
            </a:r>
            <a:r>
              <a:rPr lang="it-IT" sz="2000" smtClean="0">
                <a:effectLst/>
              </a:rPr>
              <a:t>distinta in: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smtClean="0">
                <a:effectLst/>
              </a:rPr>
              <a:t>	consensuale al deficit di forza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smtClean="0">
                <a:effectLst/>
              </a:rPr>
              <a:t>	ipotrofia &gt; ipostenia, miopatie endocrine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000" smtClean="0">
                <a:effectLst/>
              </a:rPr>
              <a:t>	ipotrofia &lt; ipostenia, miopatie infiammatorie, paralisi periodiche, miastenia gravis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solidFill>
                  <a:schemeClr val="folHlink"/>
                </a:solidFill>
                <a:effectLst/>
              </a:rPr>
              <a:t>Disfagia</a:t>
            </a:r>
            <a:r>
              <a:rPr lang="it-IT" sz="4000" smtClean="0">
                <a:solidFill>
                  <a:schemeClr val="tx1"/>
                </a:solidFill>
                <a:effectLst/>
              </a:rPr>
              <a:t/>
            </a:r>
            <a:br>
              <a:rPr lang="it-IT" sz="4000" smtClean="0">
                <a:solidFill>
                  <a:schemeClr val="tx1"/>
                </a:solidFill>
                <a:effectLst/>
              </a:rPr>
            </a:br>
            <a:endParaRPr lang="it-IT" sz="4000" smtClean="0">
              <a:solidFill>
                <a:schemeClr val="tx1"/>
              </a:solidFill>
              <a:effectLst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pPr algn="ctr" eaLnBrk="1" hangingPunct="1"/>
            <a:r>
              <a:rPr lang="it-IT" sz="4000" smtClean="0">
                <a:effectLst/>
              </a:rPr>
              <a:t>Miopatie infiammatorie idiopatiche</a:t>
            </a:r>
          </a:p>
          <a:p>
            <a:pPr algn="ctr" eaLnBrk="1" hangingPunct="1">
              <a:buFont typeface="Wingdings" pitchFamily="2" charset="2"/>
              <a:buNone/>
            </a:pPr>
            <a:endParaRPr lang="it-IT" sz="4000" smtClean="0">
              <a:effectLst/>
            </a:endParaRPr>
          </a:p>
          <a:p>
            <a:pPr algn="ctr" eaLnBrk="1" hangingPunct="1"/>
            <a:r>
              <a:rPr lang="it-IT" sz="4000" smtClean="0">
                <a:effectLst/>
              </a:rPr>
              <a:t>Distrofia muscolare oculo-faringea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solidFill>
                  <a:schemeClr val="folHlink"/>
                </a:solidFill>
                <a:effectLst/>
              </a:rPr>
              <a:t>Interessamento muscolatura respiratoria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890962"/>
          </a:xfrm>
        </p:spPr>
        <p:txBody>
          <a:bodyPr/>
          <a:lstStyle/>
          <a:p>
            <a:pPr lvl="1" eaLnBrk="1" hangingPunct="1"/>
            <a:r>
              <a:rPr lang="it-IT" smtClean="0">
                <a:effectLst/>
              </a:rPr>
              <a:t>difetti congeniti del diaframma</a:t>
            </a:r>
          </a:p>
          <a:p>
            <a:pPr lvl="1" eaLnBrk="1" hangingPunct="1"/>
            <a:r>
              <a:rPr lang="it-IT" smtClean="0">
                <a:effectLst/>
              </a:rPr>
              <a:t>glicogenosi</a:t>
            </a:r>
          </a:p>
          <a:p>
            <a:pPr lvl="1" eaLnBrk="1" hangingPunct="1"/>
            <a:r>
              <a:rPr lang="it-IT" smtClean="0">
                <a:effectLst/>
              </a:rPr>
              <a:t>miopatie mitocondriali</a:t>
            </a:r>
          </a:p>
          <a:p>
            <a:pPr lvl="1" eaLnBrk="1" hangingPunct="1"/>
            <a:r>
              <a:rPr lang="it-IT" smtClean="0">
                <a:effectLst/>
              </a:rPr>
              <a:t>distrofie miotoniche</a:t>
            </a:r>
          </a:p>
          <a:p>
            <a:pPr lvl="1" eaLnBrk="1" hangingPunct="1"/>
            <a:r>
              <a:rPr lang="it-IT" smtClean="0">
                <a:effectLst/>
              </a:rPr>
              <a:t>miopatie infiammatorie</a:t>
            </a:r>
          </a:p>
          <a:p>
            <a:pPr lvl="1" eaLnBrk="1" hangingPunct="1"/>
            <a:r>
              <a:rPr lang="it-IT" smtClean="0">
                <a:effectLst/>
              </a:rPr>
              <a:t>miopatie congenite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solidFill>
                  <a:schemeClr val="folHlink"/>
                </a:solidFill>
                <a:effectLst/>
              </a:rPr>
              <a:t>Alterazioni cardiache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60575"/>
            <a:ext cx="8540750" cy="4038600"/>
          </a:xfrm>
        </p:spPr>
        <p:txBody>
          <a:bodyPr/>
          <a:lstStyle/>
          <a:p>
            <a:pPr lvl="1" eaLnBrk="1" hangingPunct="1">
              <a:defRPr/>
            </a:pPr>
            <a:r>
              <a:rPr lang="it-IT" sz="3200" smtClean="0">
                <a:effectLst/>
              </a:rPr>
              <a:t>distrofie miotoniche</a:t>
            </a:r>
          </a:p>
          <a:p>
            <a:pPr lvl="1" eaLnBrk="1" hangingPunct="1">
              <a:defRPr/>
            </a:pPr>
            <a:r>
              <a:rPr lang="it-IT" sz="3200" smtClean="0">
                <a:effectLst/>
              </a:rPr>
              <a:t>malattia di Emery-Dreifuss</a:t>
            </a:r>
          </a:p>
          <a:p>
            <a:pPr lvl="1" eaLnBrk="1" hangingPunct="1">
              <a:defRPr/>
            </a:pPr>
            <a:r>
              <a:rPr lang="it-IT" sz="3200" smtClean="0">
                <a:effectLst/>
              </a:rPr>
              <a:t>desminopatie (mutazioni nel gene della desmina che causano cardiomiopatia restrittiva)</a:t>
            </a:r>
          </a:p>
          <a:p>
            <a:pPr lvl="1" eaLnBrk="1" hangingPunct="1">
              <a:defRPr/>
            </a:pPr>
            <a:r>
              <a:rPr lang="it-IT" sz="3200" smtClean="0">
                <a:effectLst/>
              </a:rPr>
              <a:t>alterazioni delle proteine muscolari</a:t>
            </a:r>
          </a:p>
          <a:p>
            <a:pPr lvl="1" eaLnBrk="1" hangingPunct="1">
              <a:buFontTx/>
              <a:buNone/>
              <a:defRPr/>
            </a:pPr>
            <a:r>
              <a:rPr lang="it-IT" sz="3200" smtClean="0">
                <a:effectLst/>
              </a:rPr>
              <a:t>  (distrofinopatie)</a:t>
            </a:r>
          </a:p>
          <a:p>
            <a:pPr lvl="1" eaLnBrk="1" hangingPunct="1">
              <a:buFontTx/>
              <a:buNone/>
              <a:defRPr/>
            </a:pPr>
            <a:endParaRPr lang="it-IT" sz="320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1371600"/>
            <a:ext cx="8540750" cy="2633663"/>
          </a:xfrm>
        </p:spPr>
        <p:txBody>
          <a:bodyPr/>
          <a:lstStyle/>
          <a:p>
            <a:pPr eaLnBrk="1" hangingPunct="1">
              <a:defRPr/>
            </a:pPr>
            <a:r>
              <a:rPr lang="it-IT" sz="6000" b="1" smtClean="0">
                <a:solidFill>
                  <a:schemeClr val="folHlink"/>
                </a:solidFill>
              </a:rPr>
              <a:t>APPROCCIO RIABILITATIVO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solidFill>
                  <a:schemeClr val="folHlink"/>
                </a:solidFill>
              </a:rPr>
              <a:t>OBIETTIVI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mtClean="0"/>
              <a:t>Lo scopo della riabilitazione nelle malattie neuromuscolari è preservare il più a lungo possibile l’autonomia del paziente, ritardare l’evoluzione dei sintomi e prevenire le complicanze. Il fine dell’intervento riabilitativo può essere, quindi, </a:t>
            </a:r>
            <a:r>
              <a:rPr lang="it-IT" smtClean="0">
                <a:solidFill>
                  <a:schemeClr val="hlink"/>
                </a:solidFill>
              </a:rPr>
              <a:t>preventivo</a:t>
            </a:r>
            <a:r>
              <a:rPr lang="it-IT" smtClean="0"/>
              <a:t>, </a:t>
            </a:r>
            <a:r>
              <a:rPr lang="it-IT" smtClean="0">
                <a:solidFill>
                  <a:schemeClr val="hlink"/>
                </a:solidFill>
              </a:rPr>
              <a:t>curativo</a:t>
            </a:r>
            <a:r>
              <a:rPr lang="it-IT" smtClean="0"/>
              <a:t> (quando possibile) o </a:t>
            </a:r>
            <a:r>
              <a:rPr lang="it-IT" smtClean="0">
                <a:solidFill>
                  <a:schemeClr val="hlink"/>
                </a:solidFill>
              </a:rPr>
              <a:t>compensativo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solidFill>
                  <a:schemeClr val="folHlink"/>
                </a:solidFill>
              </a:rPr>
              <a:t>AREE DI INTERVENTO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39578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800" b="1" smtClean="0"/>
              <a:t>Le principali aree su cui si può intervenire con la riabilitazione sono: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1800" b="1" smtClean="0"/>
              <a:t>ambito motorio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800" b="1" smtClean="0"/>
              <a:t>	</a:t>
            </a:r>
            <a:r>
              <a:rPr lang="it-IT" sz="1800" b="1" smtClean="0">
                <a:cs typeface="Tahoma" pitchFamily="34" charset="0"/>
              </a:rPr>
              <a:t>• </a:t>
            </a:r>
            <a:r>
              <a:rPr lang="it-IT" sz="1800" b="1" smtClean="0"/>
              <a:t>cambiamenti posturali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800" b="1" smtClean="0"/>
              <a:t>	</a:t>
            </a:r>
            <a:r>
              <a:rPr lang="it-IT" sz="1800" b="1" smtClean="0">
                <a:cs typeface="Tahoma" pitchFamily="34" charset="0"/>
              </a:rPr>
              <a:t>• </a:t>
            </a:r>
            <a:r>
              <a:rPr lang="it-IT" sz="1800" b="1" smtClean="0"/>
              <a:t>mantenimento delle posizione seduta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800" b="1" smtClean="0"/>
              <a:t>	</a:t>
            </a:r>
            <a:r>
              <a:rPr lang="it-IT" sz="1800" b="1" smtClean="0">
                <a:cs typeface="Tahoma" pitchFamily="34" charset="0"/>
              </a:rPr>
              <a:t>• </a:t>
            </a:r>
            <a:r>
              <a:rPr lang="it-IT" sz="1800" b="1" smtClean="0"/>
              <a:t>mantenimento della stazione eretta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800" b="1" smtClean="0"/>
              <a:t>	</a:t>
            </a:r>
            <a:r>
              <a:rPr lang="it-IT" sz="1800" b="1" smtClean="0">
                <a:cs typeface="Tahoma" pitchFamily="34" charset="0"/>
              </a:rPr>
              <a:t>• </a:t>
            </a:r>
            <a:r>
              <a:rPr lang="it-IT" sz="1800" b="1" smtClean="0"/>
              <a:t>locomozione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800" b="1" smtClean="0"/>
              <a:t>	</a:t>
            </a:r>
            <a:r>
              <a:rPr lang="it-IT" sz="1800" b="1" smtClean="0">
                <a:cs typeface="Tahoma" pitchFamily="34" charset="0"/>
              </a:rPr>
              <a:t>• </a:t>
            </a:r>
            <a:r>
              <a:rPr lang="it-IT" sz="1800" b="1" smtClean="0"/>
              <a:t>prensione e manipolazione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1800" b="1" smtClean="0"/>
              <a:t>funzione respiratoria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1800" b="1" smtClean="0"/>
              <a:t>funzione cardiovascolare</a:t>
            </a:r>
            <a:br>
              <a:rPr lang="it-IT" sz="1800" b="1" smtClean="0"/>
            </a:br>
            <a:endParaRPr lang="it-IT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1800" b="1" smtClean="0"/>
              <a:t>alimentazione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1800" b="1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18488" cy="1368425"/>
          </a:xfrm>
        </p:spPr>
        <p:txBody>
          <a:bodyPr/>
          <a:lstStyle/>
          <a:p>
            <a:pPr eaLnBrk="1" hangingPunct="1">
              <a:defRPr/>
            </a:pPr>
            <a:r>
              <a:rPr lang="it-IT" sz="4800" b="1" smtClean="0">
                <a:solidFill>
                  <a:schemeClr val="folHlink"/>
                </a:solidFill>
              </a:rPr>
              <a:t>Ambito motorio</a:t>
            </a:r>
            <a:r>
              <a:rPr lang="it-IT" b="1" smtClean="0"/>
              <a:t/>
            </a:r>
            <a:br>
              <a:rPr lang="it-IT" b="1" smtClean="0"/>
            </a:br>
            <a:endParaRPr lang="it-IT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354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z="3600" smtClean="0">
                <a:effectLst/>
              </a:rPr>
              <a:t>Nelle fasi iniziali di malattia devono essere messi in atto accorgimenti preventivi per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3600" smtClean="0">
                <a:effectLst/>
              </a:rPr>
              <a:t>contrastare la fatica, l’ipostenia e le limitazioni articolari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800" b="1" smtClean="0">
                <a:solidFill>
                  <a:schemeClr val="folHlink"/>
                </a:solidFill>
              </a:rPr>
              <a:t>Ambito motorio</a:t>
            </a:r>
            <a:r>
              <a:rPr lang="it-IT" b="1" smtClean="0"/>
              <a:t/>
            </a:r>
            <a:br>
              <a:rPr lang="it-IT" b="1" smtClean="0"/>
            </a:br>
            <a:endParaRPr lang="it-IT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sz="2800" smtClean="0">
                <a:effectLst/>
              </a:rPr>
              <a:t>Gli interventi consistono in:</a:t>
            </a:r>
          </a:p>
          <a:p>
            <a:pPr eaLnBrk="1" hangingPunct="1"/>
            <a:r>
              <a:rPr lang="it-IT" sz="2800" smtClean="0">
                <a:effectLst/>
              </a:rPr>
              <a:t>attenzione al mantenimento di posture corrette (eventualmente con ortesi leggere)</a:t>
            </a:r>
          </a:p>
          <a:p>
            <a:pPr eaLnBrk="1" hangingPunct="1"/>
            <a:r>
              <a:rPr lang="it-IT" sz="2800" smtClean="0">
                <a:effectLst/>
              </a:rPr>
              <a:t>frequente cambiamento di posizione</a:t>
            </a:r>
          </a:p>
          <a:p>
            <a:pPr eaLnBrk="1" hangingPunct="1"/>
            <a:r>
              <a:rPr lang="it-IT" sz="2800" smtClean="0">
                <a:effectLst/>
              </a:rPr>
              <a:t>movimenti passivi per conservare il più a</a:t>
            </a:r>
          </a:p>
          <a:p>
            <a:pPr eaLnBrk="1" hangingPunct="1"/>
            <a:r>
              <a:rPr lang="it-IT" sz="2800" smtClean="0">
                <a:effectLst/>
              </a:rPr>
              <a:t>lungo possibile la mobilità articolare</a:t>
            </a:r>
          </a:p>
          <a:p>
            <a:pPr eaLnBrk="1" hangingPunct="1"/>
            <a:r>
              <a:rPr lang="it-IT" sz="2800" smtClean="0">
                <a:effectLst/>
              </a:rPr>
              <a:t>movimenti attivi (ma sempre submassimali e con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800" smtClean="0">
                <a:effectLst/>
              </a:rPr>
              <a:t>   pause di riposo!)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5400" b="1" smtClean="0">
                <a:solidFill>
                  <a:schemeClr val="folHlink"/>
                </a:solidFill>
              </a:rPr>
              <a:t>Ambito motorio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effectLst/>
              </a:rPr>
              <a:t>Il beneficio dei movimenti attivi è tuttora oggetto di dispute.</a:t>
            </a:r>
          </a:p>
          <a:p>
            <a:pPr eaLnBrk="1" hangingPunct="1"/>
            <a:r>
              <a:rPr lang="it-IT" smtClean="0">
                <a:effectLst/>
              </a:rPr>
              <a:t>Secondo alcuni autori infatti alcuni tipi di esercizio possono provocare degli effetti negativi sul muscolo, soprattutto nei pazienti affetti da distrofia muscolare di Duchenne e da altre forme rapidamente progressive.</a:t>
            </a:r>
          </a:p>
          <a:p>
            <a:pPr eaLnBrk="1" hangingPunct="1">
              <a:buFont typeface="Wingdings" pitchFamily="2" charset="2"/>
              <a:buNone/>
            </a:pPr>
            <a:endParaRPr lang="it-IT" smtClean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939800"/>
          </a:xfrm>
        </p:spPr>
        <p:txBody>
          <a:bodyPr/>
          <a:lstStyle/>
          <a:p>
            <a:pPr eaLnBrk="1" hangingPunct="1">
              <a:defRPr/>
            </a:pPr>
            <a:r>
              <a:rPr lang="it-IT" b="1" smtClean="0">
                <a:solidFill>
                  <a:schemeClr val="tx1"/>
                </a:solidFill>
              </a:rPr>
              <a:t>APPROCCIO CLINICO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213100"/>
            <a:ext cx="6840537" cy="2425700"/>
          </a:xfrm>
        </p:spPr>
        <p:txBody>
          <a:bodyPr/>
          <a:lstStyle/>
          <a:p>
            <a:pPr eaLnBrk="1" hangingPunct="1">
              <a:defRPr/>
            </a:pPr>
            <a:r>
              <a:rPr lang="it-IT" sz="5400" b="1" smtClean="0">
                <a:solidFill>
                  <a:schemeClr val="folHlink"/>
                </a:solidFill>
              </a:rPr>
              <a:t>SINTOMATOLOGIA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5400" b="1" smtClean="0">
                <a:solidFill>
                  <a:schemeClr val="folHlink"/>
                </a:solidFill>
              </a:rPr>
              <a:t>Ambito motorio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</a:rPr>
              <a:t>Nelle fasi avanzate della malattia l’obiettivo è mantenere per quanto possibile l’autonomia.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</a:rPr>
              <a:t>Quando la deambulazione non è più possibile, è necessario cercare di mantenere l’ortostatismo e delle posture corrette con opportuni ausilii (ortesi, tavolo da statica da prono).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</a:rPr>
              <a:t>Quando le retrazioni muscolo-tendinee superano una certa misura può risultare efficace l’intervento di allungamento tendineo multiplo, così come può essere auspicabile l’intervento di stabilizzazione chirurgica della colonna vertebrale in caso di scoliosi. 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smtClean="0">
                <a:effectLst/>
              </a:rPr>
              <a:t>In questa fase, inoltre, è opportuno sospendere le manovre di stiramento muscolare.</a:t>
            </a:r>
          </a:p>
          <a:p>
            <a:pPr eaLnBrk="1" hangingPunct="1">
              <a:lnSpc>
                <a:spcPct val="80000"/>
              </a:lnSpc>
            </a:pPr>
            <a:endParaRPr lang="it-IT" sz="2400" smtClean="0"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5400" b="1" smtClean="0">
                <a:solidFill>
                  <a:schemeClr val="folHlink"/>
                </a:solidFill>
              </a:rPr>
              <a:t>Ambito motorio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effectLst/>
              </a:rPr>
              <a:t>Il mantenimento dell’autonomia motoria nel paziente miopatico è rilevante anche in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mtClean="0">
                <a:effectLst/>
              </a:rPr>
              <a:t>   funzione della vita di relazione. Quest’ultima deve essere preservata il più a lungo possibile.</a:t>
            </a:r>
          </a:p>
          <a:p>
            <a:pPr eaLnBrk="1" hangingPunct="1"/>
            <a:r>
              <a:rPr lang="it-IT" smtClean="0">
                <a:effectLst/>
              </a:rPr>
              <a:t>Ciò alimenta l’autostima e riduce l’isolamento e il senso di disagio insiti nella limitazione alle attività quotidiane.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</p:spPr>
        <p:txBody>
          <a:bodyPr/>
          <a:lstStyle/>
          <a:p>
            <a:pPr eaLnBrk="1" hangingPunct="1">
              <a:defRPr/>
            </a:pPr>
            <a:r>
              <a:rPr lang="it-IT" sz="4800" b="1" smtClean="0">
                <a:solidFill>
                  <a:schemeClr val="folHlink"/>
                </a:solidFill>
              </a:rPr>
              <a:t>Funzione respiratoria</a:t>
            </a:r>
            <a:r>
              <a:rPr lang="it-IT" sz="4000" b="1" smtClean="0">
                <a:solidFill>
                  <a:schemeClr val="folHlink"/>
                </a:solidFill>
              </a:rPr>
              <a:t/>
            </a:r>
            <a:br>
              <a:rPr lang="it-IT" sz="4000" b="1" smtClean="0">
                <a:solidFill>
                  <a:schemeClr val="folHlink"/>
                </a:solidFill>
              </a:rPr>
            </a:br>
            <a:endParaRPr lang="it-IT" sz="4000" b="1" smtClean="0">
              <a:solidFill>
                <a:schemeClr val="folHlink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mtClean="0">
                <a:effectLst/>
              </a:rPr>
              <a:t>Nel programma riabilitativo devono essere incluse le misure per agevolare la respirazione, ponendo particolare attenzione ai primi  segni di ipoventilazione, che possono manifestarsi con malessere, cefalea, irritabilità o mancanza di concentrazione che in genere precedono la comparsa delle alterazioni all’emogasanalisi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5400" b="1" smtClean="0">
                <a:solidFill>
                  <a:schemeClr val="folHlink"/>
                </a:solidFill>
              </a:rPr>
              <a:t>Funzione respiratoria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354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z="3600" smtClean="0">
                <a:effectLst/>
              </a:rPr>
              <a:t>Tra le modalità di intervento della fisioterapia respiratoria, particolarmente utili sono le tecniche disostruttive, che servono ad liberare il paziente dal ristagno delle secrezioni bronchiali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5400" b="1" smtClean="0">
                <a:solidFill>
                  <a:schemeClr val="folHlink"/>
                </a:solidFill>
              </a:rPr>
              <a:t>Funzione respiratoria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513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mtClean="0">
                <a:effectLst/>
              </a:rPr>
              <a:t>L’insufficienza respiratoria viene trattata con ventilatori a pressione positiva, con possibilità di regolazione dei parametri ventilatori (flussi, volumi, frequenze, pressioni) e di selezione delle modalità di ventilazione (controllata dalla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mtClean="0">
                <a:effectLst/>
              </a:rPr>
              <a:t>macchina, attuata dal paziente ed assistita dalla macchina, assistita/controllata</a:t>
            </a:r>
            <a:r>
              <a:rPr lang="it-IT" sz="2800" smtClean="0">
                <a:effectLst/>
              </a:rPr>
              <a:t>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solidFill>
                  <a:schemeClr val="folHlink"/>
                </a:solidFill>
              </a:rPr>
              <a:t>Funzione cardiovascolare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51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000" smtClean="0">
                <a:effectLst/>
              </a:rPr>
              <a:t>Alcune miopatie (distrofia muscolare di Duchenne, di Becker, distrofia miotonia di Steinert)  sono caratterizzate, nel loro decorso, anche da coinvolgimento del muscolo cardiaco. Per questo è importante che tali pazienti si sottopongano a controlli semestrali o annuali dei seguenti esami: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elettrocardiogramma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elettrocardiogramma dinamico Holter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ecocardiogramma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radiografia del torace.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000" smtClean="0">
                <a:effectLst/>
              </a:rPr>
              <a:t>Il trattamento può essere solo farmacologico e sintomatico per le turbe del ritmo; è inoltre necessario evitare situazioni di sovraccarico cardiaco come le complicanze respiratorie acute.</a:t>
            </a:r>
          </a:p>
          <a:p>
            <a:pPr eaLnBrk="1" hangingPunct="1">
              <a:lnSpc>
                <a:spcPct val="80000"/>
              </a:lnSpc>
            </a:pPr>
            <a:endParaRPr lang="it-IT" sz="2000" smtClean="0">
              <a:effectLst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800" b="1" smtClean="0">
                <a:solidFill>
                  <a:schemeClr val="folHlink"/>
                </a:solidFill>
              </a:rPr>
              <a:t>Alimentazione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z="2800" smtClean="0">
                <a:effectLst/>
              </a:rPr>
              <a:t>Le problematiche alimentari che possono coinvolgere il paziente miopatico sono: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smtClean="0">
                <a:solidFill>
                  <a:schemeClr val="hlink"/>
                </a:solidFill>
                <a:effectLst/>
              </a:rPr>
              <a:t>disfagia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smtClean="0">
                <a:solidFill>
                  <a:schemeClr val="hlink"/>
                </a:solidFill>
                <a:effectLst/>
              </a:rPr>
              <a:t>anomalie della motilità gastroenterica</a:t>
            </a:r>
            <a:r>
              <a:rPr lang="it-IT" sz="2800" smtClean="0">
                <a:effectLst/>
              </a:rPr>
              <a:t> (stipsi, sindrome da pseudoocclusione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smtClean="0">
                <a:effectLst/>
              </a:rPr>
              <a:t>intestinale, reflusso gastro-esofageo)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smtClean="0">
                <a:solidFill>
                  <a:schemeClr val="hlink"/>
                </a:solidFill>
                <a:effectLst/>
              </a:rPr>
              <a:t>problemi nutrizionali</a:t>
            </a:r>
            <a:r>
              <a:rPr lang="it-IT" sz="2800" smtClean="0">
                <a:effectLst/>
              </a:rPr>
              <a:t> (obesità ingravescente dopo l’arresto del cammino, stato di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smtClean="0">
                <a:effectLst/>
              </a:rPr>
              <a:t>malnutrizione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800" b="1" smtClean="0">
                <a:solidFill>
                  <a:schemeClr val="folHlink"/>
                </a:solidFill>
              </a:rPr>
              <a:t>Alimentazione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Il trattamento dei disturbi alimentari si avvale di: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modalità di elaborazione dei cibi per consentire una migliore progressione deglutitoria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proposte rieducative di stimolazione del distretto bucco-linguale-faringeo e di compensi posturali del capo per favorire una adeguata deglutizione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massoterapia addominale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misure dietetiche e famacologiche che migliorino la cinetica viscerale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accorgimenti alimentari qualitativi o quantitativi che migliorino la digeribilità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accorgimenti posturali, soprattutto anti-reflusso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</a:t>
            </a:r>
            <a:r>
              <a:rPr lang="it-IT" sz="2000" smtClean="0">
                <a:effectLst/>
                <a:cs typeface="Tahoma" pitchFamily="34" charset="0"/>
              </a:rPr>
              <a:t>•  </a:t>
            </a:r>
            <a:r>
              <a:rPr lang="it-IT" sz="2000" smtClean="0">
                <a:effectLst/>
              </a:rPr>
              <a:t>gastrostomia (PEG), quando , nonostante tutti i provvedimenti, l’alimentazione per bocca diventa talmente difficoltosa da provocare deperimento o disidratazione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solidFill>
                  <a:schemeClr val="folHlink"/>
                </a:solidFill>
                <a:effectLst/>
              </a:rPr>
              <a:t>Deficit di forza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Frequente, spesso confuso con fatica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Esordio: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>
                <a:effectLst/>
              </a:rPr>
              <a:t>acuto-subacuto: miopatie infiammatorie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>
                <a:effectLst/>
              </a:rPr>
              <a:t>cronico: distrofie muscolari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Decorso: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>
                <a:effectLst/>
              </a:rPr>
              <a:t>costante (maggior parte delle miopatie). La forma costante è a sua volta distinta in: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it-IT" sz="2400" smtClean="0">
                <a:effectLst/>
              </a:rPr>
              <a:t>progressiva (maggior parte delle miopatie)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it-IT" sz="2400" smtClean="0">
                <a:effectLst/>
              </a:rPr>
              <a:t>non progressiva (miopatie congenite e distrofie muscolari congenite)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>
                <a:effectLst/>
              </a:rPr>
              <a:t>fluttuante/episodico (canalopatie, miopatie metaboliche)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800" smtClean="0">
              <a:effectLst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solidFill>
                  <a:schemeClr val="folHlink"/>
                </a:solidFill>
                <a:effectLst/>
              </a:rPr>
              <a:t>Deficit di forza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000" b="1" smtClean="0">
                <a:solidFill>
                  <a:schemeClr val="folHlink"/>
                </a:solidFill>
                <a:effectLst/>
              </a:rPr>
              <a:t>Distribuzione topografica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1600" b="1" smtClean="0">
              <a:solidFill>
                <a:schemeClr val="folHlink"/>
              </a:solidFill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600" smtClean="0">
                <a:effectLst/>
              </a:rPr>
              <a:t>Nelle forme ereditarie, la distribuzione più frequente è quella a carico dei cingoli e degli arti a livello prossimale di tipo simmetrico.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6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600" smtClean="0">
                <a:effectLst/>
              </a:rPr>
              <a:t>Interessamento </a:t>
            </a:r>
            <a:r>
              <a:rPr lang="it-IT" sz="1600" u="sng" smtClean="0">
                <a:effectLst/>
              </a:rPr>
              <a:t>focale</a:t>
            </a:r>
            <a:r>
              <a:rPr lang="it-IT" sz="1600" smtClean="0">
                <a:effectLst/>
              </a:rPr>
              <a:t> è raro ed interessa solo il muscolo quadricipite che può essere isolatamente compromesso (distrofia muscolare di Becker).</a:t>
            </a:r>
          </a:p>
          <a:p>
            <a:pPr eaLnBrk="1" hangingPunct="1">
              <a:lnSpc>
                <a:spcPct val="80000"/>
              </a:lnSpc>
            </a:pPr>
            <a:endParaRPr lang="it-IT" sz="16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600" smtClean="0">
                <a:effectLst/>
              </a:rPr>
              <a:t>Interessamento elettivo della </a:t>
            </a:r>
            <a:r>
              <a:rPr lang="it-IT" sz="1600" u="sng" smtClean="0">
                <a:effectLst/>
              </a:rPr>
              <a:t>muscolatura oculare estrinseca</a:t>
            </a:r>
            <a:r>
              <a:rPr lang="it-IT" sz="1600" smtClean="0">
                <a:effectLst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affezioni giunzione neuromuscolare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distrofie muscolari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miopatie congenite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miopatie mitocondriali </a:t>
            </a:r>
          </a:p>
          <a:p>
            <a:pPr eaLnBrk="1" hangingPunct="1">
              <a:lnSpc>
                <a:spcPct val="80000"/>
              </a:lnSpc>
            </a:pPr>
            <a:r>
              <a:rPr lang="it-IT" sz="1600" smtClean="0">
                <a:effectLst/>
              </a:rPr>
              <a:t>Ipostenia muscolatura del </a:t>
            </a:r>
            <a:r>
              <a:rPr lang="it-IT" sz="1600" u="sng" smtClean="0">
                <a:effectLst/>
              </a:rPr>
              <a:t>collo</a:t>
            </a:r>
            <a:r>
              <a:rPr lang="it-IT" sz="1600" smtClean="0">
                <a:effectLst/>
              </a:rPr>
              <a:t>: “capo cadente”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miopatie infiammatorie idiopatiche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distrofia facio-scapolo-omerale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distrofie miotoniche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miopatie congenite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400" smtClean="0">
                <a:effectLst/>
              </a:rPr>
              <a:t>miopatie in ipotiroidismo e iperparatiroidismo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solidFill>
                  <a:schemeClr val="folHlink"/>
                </a:solidFill>
                <a:effectLst/>
              </a:rPr>
              <a:t>Fatica</a:t>
            </a:r>
            <a:br>
              <a:rPr lang="it-IT" sz="4000" b="1" smtClean="0">
                <a:solidFill>
                  <a:schemeClr val="folHlink"/>
                </a:solidFill>
                <a:effectLst/>
              </a:rPr>
            </a:br>
            <a:endParaRPr lang="it-IT" sz="4000" b="1" smtClean="0">
              <a:solidFill>
                <a:schemeClr val="folHlink"/>
              </a:solidFill>
              <a:effectLst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ffectLst/>
              </a:rPr>
              <a:t>Anche se spesso riferito, raramente è un vero e proprio sintomo del miopatico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mtClean="0">
              <a:effectLst/>
            </a:endParaRPr>
          </a:p>
          <a:p>
            <a:pPr eaLnBrk="1" hangingPunct="1">
              <a:defRPr/>
            </a:pPr>
            <a:r>
              <a:rPr lang="it-IT" smtClean="0">
                <a:effectLst/>
              </a:rPr>
              <a:t>Più correttamente si defisce come qualsiasi riduzione nella capacità di generare forza da parte del sistema neuromuscolare, indipendentemente dal livello di forza atteso</a:t>
            </a:r>
            <a:endParaRPr lang="it-IT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800" b="1" smtClean="0">
                <a:solidFill>
                  <a:schemeClr val="folHlink"/>
                </a:solidFill>
                <a:effectLst/>
              </a:rPr>
              <a:t>Fatica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b="1" smtClean="0">
                <a:solidFill>
                  <a:schemeClr val="hlink"/>
                </a:solidFill>
              </a:rPr>
              <a:t>Fatica “centrale”:</a:t>
            </a:r>
            <a:r>
              <a:rPr lang="it-IT" sz="2800" smtClean="0"/>
              <a:t> ogni riduzione di forza massima espressa da un muscolo a causa della progressiva riduzione del reclutamento motoneuronale da parte del SNC (esempio, sclerosi multipla). Terapia farmacologica con modafinil o amantadina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smtClean="0">
                <a:solidFill>
                  <a:schemeClr val="hlink"/>
                </a:solidFill>
              </a:rPr>
              <a:t>Fatica di tipo </a:t>
            </a:r>
            <a:r>
              <a:rPr lang="it-IT" sz="2800" b="1" i="1" smtClean="0">
                <a:solidFill>
                  <a:schemeClr val="hlink"/>
                </a:solidFill>
              </a:rPr>
              <a:t>“</a:t>
            </a:r>
            <a:r>
              <a:rPr lang="it-IT" sz="2800" b="1" smtClean="0">
                <a:solidFill>
                  <a:schemeClr val="hlink"/>
                </a:solidFill>
              </a:rPr>
              <a:t>periferico”:</a:t>
            </a:r>
            <a:r>
              <a:rPr lang="it-IT" sz="2800" smtClean="0"/>
              <a:t> può estrinsecarsi a vari livelli: la conduzione lungo la fibra nervosa, la trasmissione neuromuscolare, l’eccitabilità muscolare, l’accoppiamento elettromeccanico, la contrattilità, il rilasciamento muscolare, fattori vascolari miofibrali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40750" cy="1143000"/>
          </a:xfrm>
        </p:spPr>
        <p:txBody>
          <a:bodyPr/>
          <a:lstStyle/>
          <a:p>
            <a:pPr eaLnBrk="1" hangingPunct="1"/>
            <a:r>
              <a:rPr lang="it-IT" b="1" smtClean="0">
                <a:solidFill>
                  <a:schemeClr val="folHlink"/>
                </a:solidFill>
                <a:effectLst/>
              </a:rPr>
              <a:t>Dolore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540750" cy="4498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hlink"/>
                </a:solidFill>
                <a:effectLst/>
              </a:rPr>
              <a:t>Mialgia</a:t>
            </a:r>
            <a:r>
              <a:rPr lang="it-IT" sz="1800" b="1" smtClean="0">
                <a:effectLst/>
              </a:rPr>
              <a:t> (dolore muscolare profondo)</a:t>
            </a:r>
            <a:r>
              <a:rPr lang="it-IT" sz="1800" b="1" smtClean="0">
                <a:solidFill>
                  <a:schemeClr val="hlink"/>
                </a:solidFill>
                <a:effectLst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     sintomo più comune, localizzato o diffuso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hlink"/>
                </a:solidFill>
                <a:effectLst/>
              </a:rPr>
              <a:t>Contrattura: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    meno comune, contrazione muscolare persistente attiva, elettricamente silente che compare generalmente dopo esercizio (acidosi intracellulare). Da NON confondere con contratture croniche </a:t>
            </a:r>
            <a:r>
              <a:rPr lang="it-IT" sz="1800" b="1" smtClean="0">
                <a:effectLst/>
              </a:rPr>
              <a:t>(“pseudocontratture</a:t>
            </a:r>
            <a:r>
              <a:rPr lang="it-IT" sz="1800" smtClean="0">
                <a:effectLst/>
              </a:rPr>
              <a:t>”), scarsamente dolorose, dovute ad accorciamento muscolare e tendineo, riscontrate nelle distrofie muscolari.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hlink"/>
                </a:solidFill>
                <a:effectLst/>
              </a:rPr>
              <a:t>Crampo: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     contrazione muscolare involontaria, dolorosa, improvvisa, di breve durata, apprezzabile alla palpazione. EMG positiva. Raramente dovuto a miopatia. Compaiono in varie situazioni: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		- eccessiva disidratazione, perdita di sodio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		- turbe metaboliche (uremia, ipocalcemia, ipomagnesiemia)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		- ipotiroidismo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b="1" smtClean="0">
                <a:solidFill>
                  <a:schemeClr val="hlink"/>
                </a:solidFill>
                <a:effectLst/>
              </a:rPr>
              <a:t>Rigidità muscolare: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     tensione muscolare dolorosa con resistenza allo stiramento passivo e difficoltà al rilasciamento normale (malattie neurologiche). Per le malattie muscolari: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smtClean="0">
                <a:effectLst/>
              </a:rPr>
              <a:t>		</a:t>
            </a:r>
            <a:r>
              <a:rPr lang="it-IT" sz="1800" smtClean="0">
                <a:effectLst/>
              </a:rPr>
              <a:t>- ipotiroidismo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		- disturbi miotonici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smtClean="0">
                <a:effectLst/>
              </a:rPr>
              <a:t>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solidFill>
                  <a:schemeClr val="folHlink"/>
                </a:solidFill>
                <a:effectLst/>
              </a:rPr>
              <a:t>Tono muscolare</a:t>
            </a:r>
            <a:r>
              <a:rPr lang="it-IT" sz="4000" b="1" smtClean="0">
                <a:solidFill>
                  <a:srgbClr val="F92D6C"/>
                </a:solidFill>
                <a:effectLst/>
              </a:rPr>
              <a:t/>
            </a:r>
            <a:br>
              <a:rPr lang="it-IT" sz="4000" b="1" smtClean="0">
                <a:solidFill>
                  <a:srgbClr val="F92D6C"/>
                </a:solidFill>
                <a:effectLst/>
              </a:rPr>
            </a:br>
            <a:endParaRPr lang="it-IT" sz="4000" b="1" smtClean="0">
              <a:solidFill>
                <a:srgbClr val="F92D6C"/>
              </a:solidFill>
              <a:effectLst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smtClean="0">
                <a:effectLst/>
              </a:rPr>
              <a:t>L’esame del tono non ha particolare rilievo diagnostico</a:t>
            </a:r>
          </a:p>
          <a:p>
            <a:pPr algn="ctr" eaLnBrk="1" hangingPunct="1">
              <a:buFont typeface="Wingdings" pitchFamily="2" charset="2"/>
              <a:buNone/>
            </a:pPr>
            <a:endParaRPr lang="it-IT" smtClean="0">
              <a:effectLst/>
            </a:endParaRPr>
          </a:p>
          <a:p>
            <a:pPr algn="ctr" eaLnBrk="1" hangingPunct="1"/>
            <a:r>
              <a:rPr lang="it-IT" smtClean="0">
                <a:effectLst/>
              </a:rPr>
              <a:t>Ipotonia muscolare è presente però in molte miopatie</a:t>
            </a:r>
          </a:p>
          <a:p>
            <a:pPr eaLnBrk="1" hangingPunct="1"/>
            <a:r>
              <a:rPr lang="it-IT" smtClean="0">
                <a:effectLst/>
              </a:rPr>
              <a:t>Ipertonia muscolare è di raro riscontro ad eccezione del tetano e tetania ipocalcemica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solidFill>
                  <a:schemeClr val="folHlink"/>
                </a:solidFill>
                <a:effectLst/>
              </a:rPr>
              <a:t>Riflessi propriocettivi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sz="4000" smtClean="0">
                <a:effectLst/>
              </a:rPr>
              <a:t>I riflessi osteo-tendinei sono diminuiti o assenti in proporzione al deficit di  forza ed al tono muscolare</a:t>
            </a:r>
          </a:p>
          <a:p>
            <a:pPr algn="ctr" eaLnBrk="1" hangingPunct="1">
              <a:defRPr/>
            </a:pPr>
            <a:endParaRPr lang="it-IT" sz="4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enditura">
  <a:themeElements>
    <a:clrScheme name="Fenditur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Fendi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enditur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itur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itur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itur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itur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itur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itur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itur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nditur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174</TotalTime>
  <Words>1021</Words>
  <Application>Microsoft Office PowerPoint</Application>
  <PresentationFormat>Presentazione su schermo (4:3)</PresentationFormat>
  <Paragraphs>161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3" baseType="lpstr">
      <vt:lpstr>Tahoma</vt:lpstr>
      <vt:lpstr>Arial</vt:lpstr>
      <vt:lpstr>Wingdings</vt:lpstr>
      <vt:lpstr>Calibri</vt:lpstr>
      <vt:lpstr>Times New Roman</vt:lpstr>
      <vt:lpstr>Fenditura</vt:lpstr>
      <vt:lpstr>APPROCCIO CLINICO   E RIABILITATIVO</vt:lpstr>
      <vt:lpstr>APPROCCIO CLINICO</vt:lpstr>
      <vt:lpstr>Deficit di forza</vt:lpstr>
      <vt:lpstr>Deficit di forza</vt:lpstr>
      <vt:lpstr>Fatica </vt:lpstr>
      <vt:lpstr>Fatica</vt:lpstr>
      <vt:lpstr>Dolore</vt:lpstr>
      <vt:lpstr>Tono muscolare </vt:lpstr>
      <vt:lpstr>Riflessi propriocettivi</vt:lpstr>
      <vt:lpstr>Trofismo muscolare </vt:lpstr>
      <vt:lpstr>Disfagia </vt:lpstr>
      <vt:lpstr>Interessamento muscolatura respiratoria</vt:lpstr>
      <vt:lpstr>Alterazioni cardiache</vt:lpstr>
      <vt:lpstr>APPROCCIO RIABILITATIVO</vt:lpstr>
      <vt:lpstr>OBIETTIVI</vt:lpstr>
      <vt:lpstr>AREE DI INTERVENTO</vt:lpstr>
      <vt:lpstr>Ambito motorio </vt:lpstr>
      <vt:lpstr>Ambito motorio </vt:lpstr>
      <vt:lpstr>Ambito motorio</vt:lpstr>
      <vt:lpstr>Ambito motorio</vt:lpstr>
      <vt:lpstr>Ambito motorio</vt:lpstr>
      <vt:lpstr>Funzione respiratoria </vt:lpstr>
      <vt:lpstr>Funzione respiratoria</vt:lpstr>
      <vt:lpstr>Funzione respiratoria</vt:lpstr>
      <vt:lpstr>Funzione cardiovascolare</vt:lpstr>
      <vt:lpstr>Alimentazione</vt:lpstr>
      <vt:lpstr>Alimentazione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APPROCCIO CLINICO   E RIABILITATIVO</dc:title>
  <dc:creator>P4</dc:creator>
  <cp:lastModifiedBy>Diego</cp:lastModifiedBy>
  <cp:revision>8</cp:revision>
  <dcterms:created xsi:type="dcterms:W3CDTF">2009-03-27T10:15:10Z</dcterms:created>
  <dcterms:modified xsi:type="dcterms:W3CDTF">2015-02-20T06:23:06Z</dcterms:modified>
</cp:coreProperties>
</file>